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8" r:id="rId1"/>
  </p:sldMasterIdLst>
  <p:notesMasterIdLst>
    <p:notesMasterId r:id="rId12"/>
  </p:notesMasterIdLst>
  <p:sldIdLst>
    <p:sldId id="262" r:id="rId2"/>
    <p:sldId id="263" r:id="rId3"/>
    <p:sldId id="264" r:id="rId4"/>
    <p:sldId id="319" r:id="rId5"/>
    <p:sldId id="265" r:id="rId6"/>
    <p:sldId id="318" r:id="rId7"/>
    <p:sldId id="268" r:id="rId8"/>
    <p:sldId id="275" r:id="rId9"/>
    <p:sldId id="316" r:id="rId10"/>
    <p:sldId id="317" r:id="rId11"/>
  </p:sldIdLst>
  <p:sldSz cx="17068800" cy="9601200"/>
  <p:notesSz cx="6888163" cy="10020300"/>
  <p:defaultTextStyle>
    <a:defPPr>
      <a:defRPr lang="en-US"/>
    </a:defPPr>
    <a:lvl1pPr marL="0" algn="l" defTabSz="1075334" rtl="0" eaLnBrk="1" latinLnBrk="0" hangingPunct="1">
      <a:defRPr sz="2117" kern="1200">
        <a:solidFill>
          <a:schemeClr val="tx1"/>
        </a:solidFill>
        <a:latin typeface="+mn-lt"/>
        <a:ea typeface="+mn-ea"/>
        <a:cs typeface="+mn-cs"/>
      </a:defRPr>
    </a:lvl1pPr>
    <a:lvl2pPr marL="537667" algn="l" defTabSz="1075334" rtl="0" eaLnBrk="1" latinLnBrk="0" hangingPunct="1">
      <a:defRPr sz="2117" kern="1200">
        <a:solidFill>
          <a:schemeClr val="tx1"/>
        </a:solidFill>
        <a:latin typeface="+mn-lt"/>
        <a:ea typeface="+mn-ea"/>
        <a:cs typeface="+mn-cs"/>
      </a:defRPr>
    </a:lvl2pPr>
    <a:lvl3pPr marL="1075334" algn="l" defTabSz="1075334" rtl="0" eaLnBrk="1" latinLnBrk="0" hangingPunct="1">
      <a:defRPr sz="2117" kern="1200">
        <a:solidFill>
          <a:schemeClr val="tx1"/>
        </a:solidFill>
        <a:latin typeface="+mn-lt"/>
        <a:ea typeface="+mn-ea"/>
        <a:cs typeface="+mn-cs"/>
      </a:defRPr>
    </a:lvl3pPr>
    <a:lvl4pPr marL="1613002" algn="l" defTabSz="1075334" rtl="0" eaLnBrk="1" latinLnBrk="0" hangingPunct="1">
      <a:defRPr sz="2117" kern="1200">
        <a:solidFill>
          <a:schemeClr val="tx1"/>
        </a:solidFill>
        <a:latin typeface="+mn-lt"/>
        <a:ea typeface="+mn-ea"/>
        <a:cs typeface="+mn-cs"/>
      </a:defRPr>
    </a:lvl4pPr>
    <a:lvl5pPr marL="2150669" algn="l" defTabSz="1075334" rtl="0" eaLnBrk="1" latinLnBrk="0" hangingPunct="1">
      <a:defRPr sz="2117" kern="1200">
        <a:solidFill>
          <a:schemeClr val="tx1"/>
        </a:solidFill>
        <a:latin typeface="+mn-lt"/>
        <a:ea typeface="+mn-ea"/>
        <a:cs typeface="+mn-cs"/>
      </a:defRPr>
    </a:lvl5pPr>
    <a:lvl6pPr marL="2688336" algn="l" defTabSz="1075334" rtl="0" eaLnBrk="1" latinLnBrk="0" hangingPunct="1">
      <a:defRPr sz="2117" kern="1200">
        <a:solidFill>
          <a:schemeClr val="tx1"/>
        </a:solidFill>
        <a:latin typeface="+mn-lt"/>
        <a:ea typeface="+mn-ea"/>
        <a:cs typeface="+mn-cs"/>
      </a:defRPr>
    </a:lvl6pPr>
    <a:lvl7pPr marL="3226003" algn="l" defTabSz="1075334" rtl="0" eaLnBrk="1" latinLnBrk="0" hangingPunct="1">
      <a:defRPr sz="2117" kern="1200">
        <a:solidFill>
          <a:schemeClr val="tx1"/>
        </a:solidFill>
        <a:latin typeface="+mn-lt"/>
        <a:ea typeface="+mn-ea"/>
        <a:cs typeface="+mn-cs"/>
      </a:defRPr>
    </a:lvl7pPr>
    <a:lvl8pPr marL="3763670" algn="l" defTabSz="1075334" rtl="0" eaLnBrk="1" latinLnBrk="0" hangingPunct="1">
      <a:defRPr sz="2117" kern="1200">
        <a:solidFill>
          <a:schemeClr val="tx1"/>
        </a:solidFill>
        <a:latin typeface="+mn-lt"/>
        <a:ea typeface="+mn-ea"/>
        <a:cs typeface="+mn-cs"/>
      </a:defRPr>
    </a:lvl8pPr>
    <a:lvl9pPr marL="4301338" algn="l" defTabSz="1075334" rtl="0" eaLnBrk="1" latinLnBrk="0" hangingPunct="1">
      <a:defRPr sz="2117"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4" userDrawn="1">
          <p15:clr>
            <a:srgbClr val="A4A3A4"/>
          </p15:clr>
        </p15:guide>
        <p15:guide id="2" pos="53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47" d="100"/>
          <a:sy n="47" d="100"/>
        </p:scale>
        <p:origin x="816" y="36"/>
      </p:cViewPr>
      <p:guideLst>
        <p:guide orient="horz" pos="3024"/>
        <p:guide pos="537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en-IN"/>
          </a:p>
        </p:txBody>
      </p:sp>
      <p:sp>
        <p:nvSpPr>
          <p:cNvPr id="3" name="Date Placeholder 2"/>
          <p:cNvSpPr>
            <a:spLocks noGrp="1"/>
          </p:cNvSpPr>
          <p:nvPr>
            <p:ph type="dt" idx="1"/>
          </p:nvPr>
        </p:nvSpPr>
        <p:spPr>
          <a:xfrm>
            <a:off x="3901698" y="0"/>
            <a:ext cx="2984871" cy="502755"/>
          </a:xfrm>
          <a:prstGeom prst="rect">
            <a:avLst/>
          </a:prstGeom>
        </p:spPr>
        <p:txBody>
          <a:bodyPr vert="horz" lIns="96616" tIns="48308" rIns="96616" bIns="48308" rtlCol="0"/>
          <a:lstStyle>
            <a:lvl1pPr algn="r">
              <a:defRPr sz="1300"/>
            </a:lvl1pPr>
          </a:lstStyle>
          <a:p>
            <a:fld id="{A3F5CCB8-2D64-4C28-8BB0-E46E00D2A98B}" type="datetimeFigureOut">
              <a:rPr lang="en-IN" smtClean="0"/>
              <a:pPr/>
              <a:t>31-03-2026</a:t>
            </a:fld>
            <a:endParaRPr lang="en-IN"/>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16" tIns="48308" rIns="96616" bIns="48308" rtlCol="0" anchor="ctr"/>
          <a:lstStyle/>
          <a:p>
            <a:endParaRPr lang="en-IN"/>
          </a:p>
        </p:txBody>
      </p:sp>
      <p:sp>
        <p:nvSpPr>
          <p:cNvPr id="5" name="Notes Placeholder 4"/>
          <p:cNvSpPr>
            <a:spLocks noGrp="1"/>
          </p:cNvSpPr>
          <p:nvPr>
            <p:ph type="body" sz="quarter" idx="3"/>
          </p:nvPr>
        </p:nvSpPr>
        <p:spPr>
          <a:xfrm>
            <a:off x="688817" y="4822269"/>
            <a:ext cx="5510530" cy="3945493"/>
          </a:xfrm>
          <a:prstGeom prst="rect">
            <a:avLst/>
          </a:prstGeom>
        </p:spPr>
        <p:txBody>
          <a:bodyPr vert="horz" lIns="96616" tIns="48308" rIns="96616" bIns="4830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517547"/>
            <a:ext cx="2984871" cy="502754"/>
          </a:xfrm>
          <a:prstGeom prst="rect">
            <a:avLst/>
          </a:prstGeom>
        </p:spPr>
        <p:txBody>
          <a:bodyPr vert="horz" lIns="96616" tIns="48308" rIns="96616" bIns="48308" rtlCol="0" anchor="b"/>
          <a:lstStyle>
            <a:lvl1pPr algn="l">
              <a:defRPr sz="1300"/>
            </a:lvl1pPr>
          </a:lstStyle>
          <a:p>
            <a:endParaRPr lang="en-IN"/>
          </a:p>
        </p:txBody>
      </p:sp>
      <p:sp>
        <p:nvSpPr>
          <p:cNvPr id="7" name="Slide Number Placeholder 6"/>
          <p:cNvSpPr>
            <a:spLocks noGrp="1"/>
          </p:cNvSpPr>
          <p:nvPr>
            <p:ph type="sldNum" sz="quarter" idx="5"/>
          </p:nvPr>
        </p:nvSpPr>
        <p:spPr>
          <a:xfrm>
            <a:off x="3901698" y="9517547"/>
            <a:ext cx="2984871" cy="502754"/>
          </a:xfrm>
          <a:prstGeom prst="rect">
            <a:avLst/>
          </a:prstGeom>
        </p:spPr>
        <p:txBody>
          <a:bodyPr vert="horz" lIns="96616" tIns="48308" rIns="96616" bIns="48308" rtlCol="0" anchor="b"/>
          <a:lstStyle>
            <a:lvl1pPr algn="r">
              <a:defRPr sz="1300"/>
            </a:lvl1pPr>
          </a:lstStyle>
          <a:p>
            <a:fld id="{A072F3F1-6149-4555-BFD7-65863415A926}" type="slidenum">
              <a:rPr lang="en-IN" smtClean="0"/>
              <a:pPr/>
              <a:t>‹#›</a:t>
            </a:fld>
            <a:endParaRPr lang="en-IN"/>
          </a:p>
        </p:txBody>
      </p:sp>
    </p:spTree>
    <p:extLst>
      <p:ext uri="{BB962C8B-B14F-4D97-AF65-F5344CB8AC3E}">
        <p14:creationId xmlns:p14="http://schemas.microsoft.com/office/powerpoint/2010/main" val="2525281627"/>
      </p:ext>
    </p:extLst>
  </p:cSld>
  <p:clrMap bg1="lt1" tx1="dk1" bg2="lt2" tx2="dk2" accent1="accent1" accent2="accent2" accent3="accent3" accent4="accent4" accent5="accent5" accent6="accent6" hlink="hlink" folHlink="folHlink"/>
  <p:notesStyle>
    <a:lvl1pPr marL="0" algn="l" defTabSz="1075334" rtl="0" eaLnBrk="1" latinLnBrk="0" hangingPunct="1">
      <a:defRPr sz="1411" kern="1200">
        <a:solidFill>
          <a:schemeClr val="tx1"/>
        </a:solidFill>
        <a:latin typeface="+mn-lt"/>
        <a:ea typeface="+mn-ea"/>
        <a:cs typeface="+mn-cs"/>
      </a:defRPr>
    </a:lvl1pPr>
    <a:lvl2pPr marL="537667" algn="l" defTabSz="1075334" rtl="0" eaLnBrk="1" latinLnBrk="0" hangingPunct="1">
      <a:defRPr sz="1411" kern="1200">
        <a:solidFill>
          <a:schemeClr val="tx1"/>
        </a:solidFill>
        <a:latin typeface="+mn-lt"/>
        <a:ea typeface="+mn-ea"/>
        <a:cs typeface="+mn-cs"/>
      </a:defRPr>
    </a:lvl2pPr>
    <a:lvl3pPr marL="1075334" algn="l" defTabSz="1075334" rtl="0" eaLnBrk="1" latinLnBrk="0" hangingPunct="1">
      <a:defRPr sz="1411" kern="1200">
        <a:solidFill>
          <a:schemeClr val="tx1"/>
        </a:solidFill>
        <a:latin typeface="+mn-lt"/>
        <a:ea typeface="+mn-ea"/>
        <a:cs typeface="+mn-cs"/>
      </a:defRPr>
    </a:lvl3pPr>
    <a:lvl4pPr marL="1613002" algn="l" defTabSz="1075334" rtl="0" eaLnBrk="1" latinLnBrk="0" hangingPunct="1">
      <a:defRPr sz="1411" kern="1200">
        <a:solidFill>
          <a:schemeClr val="tx1"/>
        </a:solidFill>
        <a:latin typeface="+mn-lt"/>
        <a:ea typeface="+mn-ea"/>
        <a:cs typeface="+mn-cs"/>
      </a:defRPr>
    </a:lvl4pPr>
    <a:lvl5pPr marL="2150669" algn="l" defTabSz="1075334" rtl="0" eaLnBrk="1" latinLnBrk="0" hangingPunct="1">
      <a:defRPr sz="1411" kern="1200">
        <a:solidFill>
          <a:schemeClr val="tx1"/>
        </a:solidFill>
        <a:latin typeface="+mn-lt"/>
        <a:ea typeface="+mn-ea"/>
        <a:cs typeface="+mn-cs"/>
      </a:defRPr>
    </a:lvl5pPr>
    <a:lvl6pPr marL="2688336" algn="l" defTabSz="1075334" rtl="0" eaLnBrk="1" latinLnBrk="0" hangingPunct="1">
      <a:defRPr sz="1411" kern="1200">
        <a:solidFill>
          <a:schemeClr val="tx1"/>
        </a:solidFill>
        <a:latin typeface="+mn-lt"/>
        <a:ea typeface="+mn-ea"/>
        <a:cs typeface="+mn-cs"/>
      </a:defRPr>
    </a:lvl6pPr>
    <a:lvl7pPr marL="3226003" algn="l" defTabSz="1075334" rtl="0" eaLnBrk="1" latinLnBrk="0" hangingPunct="1">
      <a:defRPr sz="1411" kern="1200">
        <a:solidFill>
          <a:schemeClr val="tx1"/>
        </a:solidFill>
        <a:latin typeface="+mn-lt"/>
        <a:ea typeface="+mn-ea"/>
        <a:cs typeface="+mn-cs"/>
      </a:defRPr>
    </a:lvl7pPr>
    <a:lvl8pPr marL="3763670" algn="l" defTabSz="1075334" rtl="0" eaLnBrk="1" latinLnBrk="0" hangingPunct="1">
      <a:defRPr sz="1411" kern="1200">
        <a:solidFill>
          <a:schemeClr val="tx1"/>
        </a:solidFill>
        <a:latin typeface="+mn-lt"/>
        <a:ea typeface="+mn-ea"/>
        <a:cs typeface="+mn-cs"/>
      </a:defRPr>
    </a:lvl8pPr>
    <a:lvl9pPr marL="4301338" algn="l" defTabSz="1075334" rtl="0" eaLnBrk="1" latinLnBrk="0" hangingPunct="1">
      <a:defRPr sz="141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1571308"/>
            <a:ext cx="12801600" cy="3342640"/>
          </a:xfrm>
        </p:spPr>
        <p:txBody>
          <a:bodyPr anchor="b"/>
          <a:lstStyle>
            <a:lvl1pPr algn="ctr">
              <a:defRPr sz="8400"/>
            </a:lvl1pPr>
          </a:lstStyle>
          <a:p>
            <a:r>
              <a:rPr lang="en-US"/>
              <a:t>Click to edit Master title style</a:t>
            </a:r>
            <a:endParaRPr lang="en-US" dirty="0"/>
          </a:p>
        </p:txBody>
      </p:sp>
      <p:sp>
        <p:nvSpPr>
          <p:cNvPr id="3" name="Subtitle 2"/>
          <p:cNvSpPr>
            <a:spLocks noGrp="1"/>
          </p:cNvSpPr>
          <p:nvPr>
            <p:ph type="subTitle" idx="1"/>
          </p:nvPr>
        </p:nvSpPr>
        <p:spPr>
          <a:xfrm>
            <a:off x="2133600" y="5042853"/>
            <a:ext cx="128016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216020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4041434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64590" y="2393634"/>
            <a:ext cx="14721840" cy="3993832"/>
          </a:xfrm>
        </p:spPr>
        <p:txBody>
          <a:bodyPr anchor="b"/>
          <a:lstStyle>
            <a:lvl1pPr>
              <a:defRPr sz="8400"/>
            </a:lvl1pPr>
          </a:lstStyle>
          <a:p>
            <a:r>
              <a:rPr lang="en-US"/>
              <a:t>Click to edit Master title style</a:t>
            </a:r>
            <a:endParaRPr lang="en-US" dirty="0"/>
          </a:p>
        </p:txBody>
      </p:sp>
      <p:sp>
        <p:nvSpPr>
          <p:cNvPr id="3" name="Text Placeholder 2"/>
          <p:cNvSpPr>
            <a:spLocks noGrp="1"/>
          </p:cNvSpPr>
          <p:nvPr>
            <p:ph type="body" idx="1"/>
          </p:nvPr>
        </p:nvSpPr>
        <p:spPr>
          <a:xfrm>
            <a:off x="1164590" y="6425249"/>
            <a:ext cx="14721840" cy="2100262"/>
          </a:xfrm>
        </p:spPr>
        <p:txBody>
          <a:bodyPr/>
          <a:lstStyle>
            <a:lvl1pPr marL="0" indent="0">
              <a:buNone/>
              <a:defRPr sz="3360">
                <a:solidFill>
                  <a:schemeClr val="tx1">
                    <a:tint val="75000"/>
                  </a:schemeClr>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4168335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73480" y="2555875"/>
            <a:ext cx="725424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641080" y="2555875"/>
            <a:ext cx="725424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2937774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75703" y="511176"/>
            <a:ext cx="14721840" cy="18557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75704" y="2353628"/>
            <a:ext cx="7220902"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4" name="Content Placeholder 3"/>
          <p:cNvSpPr>
            <a:spLocks noGrp="1"/>
          </p:cNvSpPr>
          <p:nvPr>
            <p:ph sz="half" idx="2"/>
          </p:nvPr>
        </p:nvSpPr>
        <p:spPr>
          <a:xfrm>
            <a:off x="1175704" y="3507105"/>
            <a:ext cx="7220902"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8641080" y="2353628"/>
            <a:ext cx="7256463"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6" name="Content Placeholder 5"/>
          <p:cNvSpPr>
            <a:spLocks noGrp="1"/>
          </p:cNvSpPr>
          <p:nvPr>
            <p:ph sz="quarter" idx="4"/>
          </p:nvPr>
        </p:nvSpPr>
        <p:spPr>
          <a:xfrm>
            <a:off x="8641080" y="3507105"/>
            <a:ext cx="7256463"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1408876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1572485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1896879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5704" y="640080"/>
            <a:ext cx="5505132" cy="2240280"/>
          </a:xfrm>
        </p:spPr>
        <p:txBody>
          <a:bodyPr anchor="b"/>
          <a:lstStyle>
            <a:lvl1pPr>
              <a:defRPr sz="4480"/>
            </a:lvl1pPr>
          </a:lstStyle>
          <a:p>
            <a:r>
              <a:rPr lang="en-US"/>
              <a:t>Click to edit Master title style</a:t>
            </a:r>
            <a:endParaRPr lang="en-US" dirty="0"/>
          </a:p>
        </p:txBody>
      </p:sp>
      <p:sp>
        <p:nvSpPr>
          <p:cNvPr id="3" name="Content Placeholder 2"/>
          <p:cNvSpPr>
            <a:spLocks noGrp="1"/>
          </p:cNvSpPr>
          <p:nvPr>
            <p:ph idx="1"/>
          </p:nvPr>
        </p:nvSpPr>
        <p:spPr>
          <a:xfrm>
            <a:off x="7256463" y="1382396"/>
            <a:ext cx="864108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5704" y="2880360"/>
            <a:ext cx="5505132"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3672918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5704" y="640080"/>
            <a:ext cx="5505132" cy="2240280"/>
          </a:xfrm>
        </p:spPr>
        <p:txBody>
          <a:bodyPr anchor="b"/>
          <a:lstStyle>
            <a:lvl1pPr>
              <a:defRPr sz="4480"/>
            </a:lvl1pPr>
          </a:lstStyle>
          <a:p>
            <a:r>
              <a:rPr lang="en-US"/>
              <a:t>Click to edit Master title style</a:t>
            </a:r>
            <a:endParaRPr lang="en-US" dirty="0"/>
          </a:p>
        </p:txBody>
      </p:sp>
      <p:sp>
        <p:nvSpPr>
          <p:cNvPr id="3" name="Picture Placeholder 2"/>
          <p:cNvSpPr>
            <a:spLocks noGrp="1" noChangeAspect="1"/>
          </p:cNvSpPr>
          <p:nvPr>
            <p:ph type="pic" idx="1"/>
          </p:nvPr>
        </p:nvSpPr>
        <p:spPr>
          <a:xfrm>
            <a:off x="7256463" y="1382396"/>
            <a:ext cx="864108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en-US"/>
              <a:t>Click icon to add picture</a:t>
            </a:r>
            <a:endParaRPr lang="en-US" dirty="0"/>
          </a:p>
        </p:txBody>
      </p:sp>
      <p:sp>
        <p:nvSpPr>
          <p:cNvPr id="4" name="Text Placeholder 3"/>
          <p:cNvSpPr>
            <a:spLocks noGrp="1"/>
          </p:cNvSpPr>
          <p:nvPr>
            <p:ph type="body" sz="half" idx="2"/>
          </p:nvPr>
        </p:nvSpPr>
        <p:spPr>
          <a:xfrm>
            <a:off x="1175704" y="2880360"/>
            <a:ext cx="5505132"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2728162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1008945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214860" y="511175"/>
            <a:ext cx="3680460" cy="81365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3480" y="511175"/>
            <a:ext cx="10828020" cy="813657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3102032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73480" y="511176"/>
            <a:ext cx="14721840" cy="18557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3480" y="2555875"/>
            <a:ext cx="14721840" cy="60918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73480" y="8898891"/>
            <a:ext cx="384048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78DB1DB6-6C09-4178-86BC-74366E1FF9DB}" type="datetimeFigureOut">
              <a:rPr lang="en-IN" smtClean="0"/>
              <a:pPr/>
              <a:t>31-03-2026</a:t>
            </a:fld>
            <a:endParaRPr lang="en-IN"/>
          </a:p>
        </p:txBody>
      </p:sp>
      <p:sp>
        <p:nvSpPr>
          <p:cNvPr id="5" name="Footer Placeholder 4"/>
          <p:cNvSpPr>
            <a:spLocks noGrp="1"/>
          </p:cNvSpPr>
          <p:nvPr>
            <p:ph type="ftr" sz="quarter" idx="3"/>
          </p:nvPr>
        </p:nvSpPr>
        <p:spPr>
          <a:xfrm>
            <a:off x="5654040" y="8898891"/>
            <a:ext cx="576072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2054840" y="8898891"/>
            <a:ext cx="384048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F59F603B-AF01-40A8-9F0D-97EBBDAE69C1}" type="slidenum">
              <a:rPr lang="en-IN" smtClean="0"/>
              <a:pPr/>
              <a:t>‹#›</a:t>
            </a:fld>
            <a:endParaRPr lang="en-IN"/>
          </a:p>
        </p:txBody>
      </p:sp>
    </p:spTree>
    <p:extLst>
      <p:ext uri="{BB962C8B-B14F-4D97-AF65-F5344CB8AC3E}">
        <p14:creationId xmlns:p14="http://schemas.microsoft.com/office/powerpoint/2010/main" val="3473071836"/>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Lst>
  <p:txStyles>
    <p:title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p:bodyStyle>
    <p:otherStyle>
      <a:defPPr>
        <a:defRPr lang="en-US"/>
      </a:defPPr>
      <a:lvl1pPr marL="0" algn="l" defTabSz="1280160" rtl="0" eaLnBrk="1" latinLnBrk="0" hangingPunct="1">
        <a:defRPr sz="2520" kern="1200">
          <a:solidFill>
            <a:schemeClr val="tx1"/>
          </a:solidFill>
          <a:latin typeface="+mn-lt"/>
          <a:ea typeface="+mn-ea"/>
          <a:cs typeface="+mn-cs"/>
        </a:defRPr>
      </a:lvl1pPr>
      <a:lvl2pPr marL="640080" algn="l" defTabSz="1280160" rtl="0" eaLnBrk="1" latinLnBrk="0" hangingPunct="1">
        <a:defRPr sz="2520" kern="1200">
          <a:solidFill>
            <a:schemeClr val="tx1"/>
          </a:solidFill>
          <a:latin typeface="+mn-lt"/>
          <a:ea typeface="+mn-ea"/>
          <a:cs typeface="+mn-cs"/>
        </a:defRPr>
      </a:lvl2pPr>
      <a:lvl3pPr marL="1280160" algn="l" defTabSz="1280160" rtl="0" eaLnBrk="1" latinLnBrk="0" hangingPunct="1">
        <a:defRPr sz="2520" kern="1200">
          <a:solidFill>
            <a:schemeClr val="tx1"/>
          </a:solidFill>
          <a:latin typeface="+mn-lt"/>
          <a:ea typeface="+mn-ea"/>
          <a:cs typeface="+mn-cs"/>
        </a:defRPr>
      </a:lvl3pPr>
      <a:lvl4pPr marL="1920240" algn="l" defTabSz="1280160" rtl="0" eaLnBrk="1" latinLnBrk="0" hangingPunct="1">
        <a:defRPr sz="2520" kern="1200">
          <a:solidFill>
            <a:schemeClr val="tx1"/>
          </a:solidFill>
          <a:latin typeface="+mn-lt"/>
          <a:ea typeface="+mn-ea"/>
          <a:cs typeface="+mn-cs"/>
        </a:defRPr>
      </a:lvl4pPr>
      <a:lvl5pPr marL="2560320" algn="l" defTabSz="1280160" rtl="0" eaLnBrk="1" latinLnBrk="0" hangingPunct="1">
        <a:defRPr sz="2520" kern="1200">
          <a:solidFill>
            <a:schemeClr val="tx1"/>
          </a:solidFill>
          <a:latin typeface="+mn-lt"/>
          <a:ea typeface="+mn-ea"/>
          <a:cs typeface="+mn-cs"/>
        </a:defRPr>
      </a:lvl5pPr>
      <a:lvl6pPr marL="3200400" algn="l" defTabSz="1280160" rtl="0" eaLnBrk="1" latinLnBrk="0" hangingPunct="1">
        <a:defRPr sz="2520" kern="1200">
          <a:solidFill>
            <a:schemeClr val="tx1"/>
          </a:solidFill>
          <a:latin typeface="+mn-lt"/>
          <a:ea typeface="+mn-ea"/>
          <a:cs typeface="+mn-cs"/>
        </a:defRPr>
      </a:lvl6pPr>
      <a:lvl7pPr marL="3840480" algn="l" defTabSz="1280160" rtl="0" eaLnBrk="1" latinLnBrk="0" hangingPunct="1">
        <a:defRPr sz="2520" kern="1200">
          <a:solidFill>
            <a:schemeClr val="tx1"/>
          </a:solidFill>
          <a:latin typeface="+mn-lt"/>
          <a:ea typeface="+mn-ea"/>
          <a:cs typeface="+mn-cs"/>
        </a:defRPr>
      </a:lvl7pPr>
      <a:lvl8pPr marL="4480560" algn="l" defTabSz="1280160" rtl="0" eaLnBrk="1" latinLnBrk="0" hangingPunct="1">
        <a:defRPr sz="2520" kern="1200">
          <a:solidFill>
            <a:schemeClr val="tx1"/>
          </a:solidFill>
          <a:latin typeface="+mn-lt"/>
          <a:ea typeface="+mn-ea"/>
          <a:cs typeface="+mn-cs"/>
        </a:defRPr>
      </a:lvl8pPr>
      <a:lvl9pPr marL="5120640" algn="l" defTabSz="1280160" rtl="0" eaLnBrk="1" latinLnBrk="0" hangingPunct="1">
        <a:defRPr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rcRect b="20887"/>
          <a:stretch>
            <a:fillRect/>
          </a:stretch>
        </p:blipFill>
        <p:spPr>
          <a:xfrm>
            <a:off x="619145" y="1280754"/>
            <a:ext cx="6706787" cy="7074576"/>
          </a:xfrm>
          <a:prstGeom prst="flowChartProcess">
            <a:avLst/>
          </a:prstGeom>
        </p:spPr>
      </p:pic>
      <p:sp>
        <p:nvSpPr>
          <p:cNvPr id="5" name="TextBox 4"/>
          <p:cNvSpPr txBox="1"/>
          <p:nvPr/>
        </p:nvSpPr>
        <p:spPr>
          <a:xfrm>
            <a:off x="0" y="493300"/>
            <a:ext cx="17068799" cy="584775"/>
          </a:xfrm>
          <a:prstGeom prst="rect">
            <a:avLst/>
          </a:prstGeom>
          <a:solidFill>
            <a:schemeClr val="tx2">
              <a:lumMod val="40000"/>
              <a:lumOff val="60000"/>
            </a:schemeClr>
          </a:solidFill>
        </p:spPr>
        <p:txBody>
          <a:bodyPr wrap="square" rtlCol="0">
            <a:spAutoFit/>
          </a:bodyPr>
          <a:lstStyle/>
          <a:p>
            <a:r>
              <a:rPr lang="en-IN" sz="3200" b="1" dirty="0">
                <a:latin typeface="Century Gothic" panose="020B0502020202020204" pitchFamily="34" charset="0"/>
              </a:rPr>
              <a:t>  Architectural Assessment</a:t>
            </a:r>
          </a:p>
        </p:txBody>
      </p:sp>
      <p:sp>
        <p:nvSpPr>
          <p:cNvPr id="6" name="TextBox 5"/>
          <p:cNvSpPr txBox="1"/>
          <p:nvPr/>
        </p:nvSpPr>
        <p:spPr>
          <a:xfrm>
            <a:off x="7718780" y="1383412"/>
            <a:ext cx="5819280" cy="1631216"/>
          </a:xfrm>
          <a:prstGeom prst="rect">
            <a:avLst/>
          </a:prstGeom>
          <a:noFill/>
        </p:spPr>
        <p:txBody>
          <a:bodyPr wrap="square" rtlCol="0">
            <a:spAutoFit/>
          </a:bodyPr>
          <a:lstStyle/>
          <a:p>
            <a:r>
              <a:rPr lang="en-IN" sz="2000" dirty="0">
                <a:latin typeface="Century Gothic" panose="020B0502020202020204" pitchFamily="34" charset="0"/>
              </a:rPr>
              <a:t>This Heritage building is one of the building with mixed style of architecture with beautiful painting and carving works. Carvings can be seen on the front elevation and extensively used in the whole building.  </a:t>
            </a:r>
          </a:p>
        </p:txBody>
      </p:sp>
      <p:sp>
        <p:nvSpPr>
          <p:cNvPr id="9" name="TextBox 5"/>
          <p:cNvSpPr txBox="1">
            <a:spLocks noChangeArrowheads="1"/>
          </p:cNvSpPr>
          <p:nvPr/>
        </p:nvSpPr>
        <p:spPr bwMode="auto">
          <a:xfrm>
            <a:off x="1" y="9083359"/>
            <a:ext cx="17068799" cy="548483"/>
          </a:xfrm>
          <a:prstGeom prst="rect">
            <a:avLst/>
          </a:prstGeom>
          <a:solidFill>
            <a:schemeClr val="tx2"/>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sz="2964" b="1">
              <a:latin typeface="Calibri" panose="020F0502020204030204" pitchFamily="34" charset="0"/>
            </a:endParaRPr>
          </a:p>
        </p:txBody>
      </p:sp>
      <p:pic>
        <p:nvPicPr>
          <p:cNvPr id="1027" name="Picture 3" descr="E:\DUTCH GOVERNOR MAKBARA\IMG-20210118-WA0091.jpg"/>
          <p:cNvPicPr>
            <a:picLocks noChangeAspect="1" noChangeArrowheads="1"/>
          </p:cNvPicPr>
          <p:nvPr/>
        </p:nvPicPr>
        <p:blipFill>
          <a:blip r:embed="rId3" cstate="print"/>
          <a:srcRect t="1545" b="17109"/>
          <a:stretch>
            <a:fillRect/>
          </a:stretch>
        </p:blipFill>
        <p:spPr bwMode="auto">
          <a:xfrm>
            <a:off x="7644548" y="3607821"/>
            <a:ext cx="4345521" cy="4713219"/>
          </a:xfrm>
          <a:prstGeom prst="rect">
            <a:avLst/>
          </a:prstGeom>
          <a:noFill/>
        </p:spPr>
      </p:pic>
      <p:pic>
        <p:nvPicPr>
          <p:cNvPr id="1028" name="Picture 4" descr="E:\DUTCH GOVERNOR MAKBARA\IMG-20210118-WA0091.jpg"/>
          <p:cNvPicPr>
            <a:picLocks noChangeAspect="1" noChangeArrowheads="1"/>
          </p:cNvPicPr>
          <p:nvPr/>
        </p:nvPicPr>
        <p:blipFill>
          <a:blip r:embed="rId3" cstate="print"/>
          <a:srcRect b="19148"/>
          <a:stretch>
            <a:fillRect/>
          </a:stretch>
        </p:blipFill>
        <p:spPr bwMode="auto">
          <a:xfrm>
            <a:off x="12226607" y="3623310"/>
            <a:ext cx="4357688" cy="4697730"/>
          </a:xfrm>
          <a:prstGeom prst="rect">
            <a:avLst/>
          </a:prstGeom>
          <a:noFill/>
        </p:spPr>
      </p:pic>
      <p:sp>
        <p:nvSpPr>
          <p:cNvPr id="10" name="TextBox 5"/>
          <p:cNvSpPr txBox="1">
            <a:spLocks noChangeArrowheads="1"/>
          </p:cNvSpPr>
          <p:nvPr/>
        </p:nvSpPr>
        <p:spPr bwMode="auto">
          <a:xfrm>
            <a:off x="152401" y="9235759"/>
            <a:ext cx="17068799" cy="548483"/>
          </a:xfrm>
          <a:prstGeom prst="rect">
            <a:avLst/>
          </a:prstGeom>
          <a:solidFill>
            <a:schemeClr val="tx2"/>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sz="2964" b="1">
              <a:latin typeface="Calibri" panose="020F0502020204030204" pitchFamily="34" charset="0"/>
            </a:endParaRPr>
          </a:p>
        </p:txBody>
      </p:sp>
    </p:spTree>
    <p:extLst>
      <p:ext uri="{BB962C8B-B14F-4D97-AF65-F5344CB8AC3E}">
        <p14:creationId xmlns:p14="http://schemas.microsoft.com/office/powerpoint/2010/main" val="1385181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3300"/>
            <a:ext cx="17068799" cy="584775"/>
          </a:xfrm>
          <a:prstGeom prst="rect">
            <a:avLst/>
          </a:prstGeom>
          <a:solidFill>
            <a:schemeClr val="tx2">
              <a:lumMod val="40000"/>
              <a:lumOff val="60000"/>
            </a:schemeClr>
          </a:solidFill>
        </p:spPr>
        <p:txBody>
          <a:bodyPr wrap="square" rtlCol="0">
            <a:spAutoFit/>
          </a:bodyPr>
          <a:lstStyle/>
          <a:p>
            <a:r>
              <a:rPr lang="en-IN" sz="3200" b="1" dirty="0">
                <a:latin typeface="Century Gothic" panose="020B0502020202020204" pitchFamily="34" charset="0"/>
              </a:rPr>
              <a:t>  Architectural Assessment</a:t>
            </a:r>
          </a:p>
        </p:txBody>
      </p:sp>
      <p:sp>
        <p:nvSpPr>
          <p:cNvPr id="7" name="TextBox 6"/>
          <p:cNvSpPr txBox="1"/>
          <p:nvPr/>
        </p:nvSpPr>
        <p:spPr>
          <a:xfrm>
            <a:off x="1828800" y="8115228"/>
            <a:ext cx="13373099" cy="400110"/>
          </a:xfrm>
          <a:prstGeom prst="rect">
            <a:avLst/>
          </a:prstGeom>
          <a:noFill/>
        </p:spPr>
        <p:txBody>
          <a:bodyPr wrap="square" rtlCol="0">
            <a:spAutoFit/>
          </a:bodyPr>
          <a:lstStyle/>
          <a:p>
            <a:pPr algn="ctr"/>
            <a:r>
              <a:rPr lang="en-IN" sz="2000" dirty="0">
                <a:latin typeface="Century Gothic" panose="020B0502020202020204" pitchFamily="34" charset="0"/>
              </a:rPr>
              <a:t>Beautiful Ornamental Carvings encrypted on the top of building facade </a:t>
            </a:r>
          </a:p>
        </p:txBody>
      </p:sp>
      <p:sp>
        <p:nvSpPr>
          <p:cNvPr id="10" name="TextBox 5"/>
          <p:cNvSpPr txBox="1">
            <a:spLocks noChangeArrowheads="1"/>
          </p:cNvSpPr>
          <p:nvPr/>
        </p:nvSpPr>
        <p:spPr bwMode="auto">
          <a:xfrm>
            <a:off x="1" y="9083359"/>
            <a:ext cx="17068799" cy="548483"/>
          </a:xfrm>
          <a:prstGeom prst="rect">
            <a:avLst/>
          </a:prstGeom>
          <a:solidFill>
            <a:schemeClr val="tx2"/>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sz="2964" b="1">
              <a:latin typeface="Calibri" panose="020F0502020204030204" pitchFamily="34" charset="0"/>
            </a:endParaRPr>
          </a:p>
        </p:txBody>
      </p:sp>
      <p:pic>
        <p:nvPicPr>
          <p:cNvPr id="2050" name="Picture 2" descr="E:\DUTCH GOVERNOR MAKBARA\s.d. sir snaps\IMG_20210118_162316.jpg"/>
          <p:cNvPicPr>
            <a:picLocks noChangeAspect="1" noChangeArrowheads="1"/>
          </p:cNvPicPr>
          <p:nvPr/>
        </p:nvPicPr>
        <p:blipFill>
          <a:blip r:embed="rId2" cstate="print"/>
          <a:srcRect/>
          <a:stretch>
            <a:fillRect/>
          </a:stretch>
        </p:blipFill>
        <p:spPr bwMode="auto">
          <a:xfrm>
            <a:off x="1758949" y="1511300"/>
            <a:ext cx="13648431" cy="6223685"/>
          </a:xfrm>
          <a:prstGeom prst="rect">
            <a:avLst/>
          </a:prstGeom>
          <a:noFill/>
        </p:spPr>
      </p:pic>
    </p:spTree>
    <p:extLst>
      <p:ext uri="{BB962C8B-B14F-4D97-AF65-F5344CB8AC3E}">
        <p14:creationId xmlns:p14="http://schemas.microsoft.com/office/powerpoint/2010/main" val="3454776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3300"/>
            <a:ext cx="17068799" cy="584775"/>
          </a:xfrm>
          <a:prstGeom prst="rect">
            <a:avLst/>
          </a:prstGeom>
          <a:solidFill>
            <a:schemeClr val="tx2">
              <a:lumMod val="40000"/>
              <a:lumOff val="60000"/>
            </a:schemeClr>
          </a:solidFill>
        </p:spPr>
        <p:txBody>
          <a:bodyPr wrap="square" rtlCol="0">
            <a:spAutoFit/>
          </a:bodyPr>
          <a:lstStyle/>
          <a:p>
            <a:r>
              <a:rPr lang="en-IN" sz="3200" b="1" dirty="0">
                <a:latin typeface="Century Gothic" panose="020B0502020202020204" pitchFamily="34" charset="0"/>
              </a:rPr>
              <a:t>  	Architectural Assessment</a:t>
            </a:r>
          </a:p>
        </p:txBody>
      </p:sp>
      <p:sp>
        <p:nvSpPr>
          <p:cNvPr id="7" name="TextBox 6"/>
          <p:cNvSpPr txBox="1"/>
          <p:nvPr/>
        </p:nvSpPr>
        <p:spPr>
          <a:xfrm>
            <a:off x="12143993" y="3934244"/>
            <a:ext cx="4040887" cy="1323439"/>
          </a:xfrm>
          <a:prstGeom prst="rect">
            <a:avLst/>
          </a:prstGeom>
          <a:noFill/>
        </p:spPr>
        <p:txBody>
          <a:bodyPr wrap="square" rtlCol="0">
            <a:spAutoFit/>
          </a:bodyPr>
          <a:lstStyle/>
          <a:p>
            <a:r>
              <a:rPr lang="en-IN" sz="2000" dirty="0">
                <a:latin typeface="Century Gothic" panose="020B0502020202020204" pitchFamily="34" charset="0"/>
              </a:rPr>
              <a:t>The Building Façade having Ornamental gables and consists all sides of the building structure.</a:t>
            </a:r>
          </a:p>
        </p:txBody>
      </p:sp>
      <p:sp>
        <p:nvSpPr>
          <p:cNvPr id="12" name="TextBox 5"/>
          <p:cNvSpPr txBox="1">
            <a:spLocks noChangeArrowheads="1"/>
          </p:cNvSpPr>
          <p:nvPr/>
        </p:nvSpPr>
        <p:spPr bwMode="auto">
          <a:xfrm>
            <a:off x="1" y="9083359"/>
            <a:ext cx="17068799" cy="548483"/>
          </a:xfrm>
          <a:prstGeom prst="rect">
            <a:avLst/>
          </a:prstGeom>
          <a:solidFill>
            <a:schemeClr val="tx2"/>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sz="2964" b="1">
              <a:latin typeface="Calibri" panose="020F0502020204030204" pitchFamily="34" charset="0"/>
            </a:endParaRPr>
          </a:p>
        </p:txBody>
      </p:sp>
      <p:pic>
        <p:nvPicPr>
          <p:cNvPr id="3074" name="Picture 2" descr="E:\DUTCH GOVERNOR MAKBARA\IMG-20210118-WA0142.jpg"/>
          <p:cNvPicPr>
            <a:picLocks noChangeAspect="1" noChangeArrowheads="1"/>
          </p:cNvPicPr>
          <p:nvPr/>
        </p:nvPicPr>
        <p:blipFill>
          <a:blip r:embed="rId2" cstate="print"/>
          <a:srcRect t="22318"/>
          <a:stretch>
            <a:fillRect/>
          </a:stretch>
        </p:blipFill>
        <p:spPr bwMode="auto">
          <a:xfrm>
            <a:off x="869949" y="1571624"/>
            <a:ext cx="10917701" cy="6360795"/>
          </a:xfrm>
          <a:prstGeom prst="rect">
            <a:avLst/>
          </a:prstGeom>
          <a:noFill/>
        </p:spPr>
      </p:pic>
    </p:spTree>
    <p:extLst>
      <p:ext uri="{BB962C8B-B14F-4D97-AF65-F5344CB8AC3E}">
        <p14:creationId xmlns:p14="http://schemas.microsoft.com/office/powerpoint/2010/main" val="1285658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DUTCH GOVERNOR MAKBARA\CHANDAN SNAPS\CHAPRA\IMG_1161.JPG"/>
          <p:cNvPicPr>
            <a:picLocks noChangeAspect="1" noChangeArrowheads="1"/>
          </p:cNvPicPr>
          <p:nvPr/>
        </p:nvPicPr>
        <p:blipFill>
          <a:blip r:embed="rId2" cstate="print"/>
          <a:srcRect/>
          <a:stretch>
            <a:fillRect/>
          </a:stretch>
        </p:blipFill>
        <p:spPr bwMode="auto">
          <a:xfrm>
            <a:off x="1572895" y="1554297"/>
            <a:ext cx="7940042" cy="5955031"/>
          </a:xfrm>
          <a:prstGeom prst="rect">
            <a:avLst/>
          </a:prstGeom>
          <a:noFill/>
        </p:spPr>
      </p:pic>
      <p:sp>
        <p:nvSpPr>
          <p:cNvPr id="3" name="TextBox 5"/>
          <p:cNvSpPr txBox="1">
            <a:spLocks noChangeArrowheads="1"/>
          </p:cNvSpPr>
          <p:nvPr/>
        </p:nvSpPr>
        <p:spPr bwMode="auto">
          <a:xfrm>
            <a:off x="1" y="9083359"/>
            <a:ext cx="17068799" cy="548483"/>
          </a:xfrm>
          <a:prstGeom prst="rect">
            <a:avLst/>
          </a:prstGeom>
          <a:solidFill>
            <a:schemeClr val="tx2"/>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sz="2964" b="1">
              <a:latin typeface="Calibri" panose="020F0502020204030204" pitchFamily="34" charset="0"/>
            </a:endParaRPr>
          </a:p>
        </p:txBody>
      </p:sp>
      <p:sp>
        <p:nvSpPr>
          <p:cNvPr id="4" name="TextBox 3"/>
          <p:cNvSpPr txBox="1"/>
          <p:nvPr/>
        </p:nvSpPr>
        <p:spPr>
          <a:xfrm>
            <a:off x="0" y="493300"/>
            <a:ext cx="17068799" cy="584775"/>
          </a:xfrm>
          <a:prstGeom prst="rect">
            <a:avLst/>
          </a:prstGeom>
          <a:solidFill>
            <a:schemeClr val="tx2">
              <a:lumMod val="40000"/>
              <a:lumOff val="60000"/>
            </a:schemeClr>
          </a:solidFill>
        </p:spPr>
        <p:txBody>
          <a:bodyPr wrap="square" rtlCol="0">
            <a:spAutoFit/>
          </a:bodyPr>
          <a:lstStyle/>
          <a:p>
            <a:r>
              <a:rPr lang="en-IN" sz="3200" b="1" dirty="0">
                <a:latin typeface="Century Gothic" panose="020B0502020202020204" pitchFamily="34" charset="0"/>
              </a:rPr>
              <a:t>  	Architectural Assessment</a:t>
            </a:r>
          </a:p>
        </p:txBody>
      </p:sp>
      <p:pic>
        <p:nvPicPr>
          <p:cNvPr id="10243" name="Picture 3" descr="E:\DUTCH GOVERNOR MAKBARA\CHANDAN SNAPS\CHAPRA\IMG_1163.JPG"/>
          <p:cNvPicPr>
            <a:picLocks noChangeAspect="1" noChangeArrowheads="1"/>
          </p:cNvPicPr>
          <p:nvPr/>
        </p:nvPicPr>
        <p:blipFill>
          <a:blip r:embed="rId3" cstate="print"/>
          <a:srcRect l="15848" r="19390" b="8413"/>
          <a:stretch>
            <a:fillRect/>
          </a:stretch>
        </p:blipFill>
        <p:spPr bwMode="auto">
          <a:xfrm rot="10800000">
            <a:off x="9869714" y="1538694"/>
            <a:ext cx="5587999" cy="5926977"/>
          </a:xfrm>
          <a:prstGeom prst="rect">
            <a:avLst/>
          </a:prstGeom>
          <a:noFill/>
        </p:spPr>
      </p:pic>
      <p:sp>
        <p:nvSpPr>
          <p:cNvPr id="6" name="TextBox 5"/>
          <p:cNvSpPr txBox="1"/>
          <p:nvPr/>
        </p:nvSpPr>
        <p:spPr>
          <a:xfrm>
            <a:off x="1534050" y="7736987"/>
            <a:ext cx="14039779" cy="400110"/>
          </a:xfrm>
          <a:prstGeom prst="rect">
            <a:avLst/>
          </a:prstGeom>
          <a:noFill/>
        </p:spPr>
        <p:txBody>
          <a:bodyPr wrap="square" rtlCol="0">
            <a:spAutoFit/>
          </a:bodyPr>
          <a:lstStyle/>
          <a:p>
            <a:pPr algn="ctr"/>
            <a:r>
              <a:rPr lang="en-IN" sz="2000" dirty="0">
                <a:latin typeface="Century Gothic" panose="020B0502020202020204" pitchFamily="34" charset="0"/>
              </a:rPr>
              <a:t>Beautiful painting found in the inner walls and doom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93300"/>
            <a:ext cx="17068799" cy="584775"/>
          </a:xfrm>
          <a:prstGeom prst="rect">
            <a:avLst/>
          </a:prstGeom>
          <a:solidFill>
            <a:schemeClr val="tx2">
              <a:lumMod val="40000"/>
              <a:lumOff val="60000"/>
            </a:schemeClr>
          </a:solidFill>
        </p:spPr>
        <p:txBody>
          <a:bodyPr wrap="square" rtlCol="0">
            <a:spAutoFit/>
          </a:bodyPr>
          <a:lstStyle/>
          <a:p>
            <a:r>
              <a:rPr lang="en-IN" sz="3200" b="1" dirty="0">
                <a:latin typeface="Century Gothic" panose="020B0502020202020204" pitchFamily="34" charset="0"/>
              </a:rPr>
              <a:t>  Structural Assessment</a:t>
            </a:r>
          </a:p>
        </p:txBody>
      </p:sp>
      <p:sp>
        <p:nvSpPr>
          <p:cNvPr id="6" name="TextBox 5"/>
          <p:cNvSpPr txBox="1">
            <a:spLocks noChangeArrowheads="1"/>
          </p:cNvSpPr>
          <p:nvPr/>
        </p:nvSpPr>
        <p:spPr bwMode="auto">
          <a:xfrm>
            <a:off x="1" y="9083359"/>
            <a:ext cx="17068799" cy="548483"/>
          </a:xfrm>
          <a:prstGeom prst="rect">
            <a:avLst/>
          </a:prstGeom>
          <a:solidFill>
            <a:schemeClr val="tx2"/>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sz="2964" b="1">
              <a:latin typeface="Calibri" panose="020F0502020204030204" pitchFamily="34" charset="0"/>
            </a:endParaRPr>
          </a:p>
        </p:txBody>
      </p:sp>
      <p:sp>
        <p:nvSpPr>
          <p:cNvPr id="7" name="TextBox 6"/>
          <p:cNvSpPr txBox="1"/>
          <p:nvPr/>
        </p:nvSpPr>
        <p:spPr>
          <a:xfrm>
            <a:off x="11788773" y="6972438"/>
            <a:ext cx="4147913" cy="1015663"/>
          </a:xfrm>
          <a:prstGeom prst="rect">
            <a:avLst/>
          </a:prstGeom>
          <a:noFill/>
        </p:spPr>
        <p:txBody>
          <a:bodyPr wrap="square" rtlCol="0">
            <a:spAutoFit/>
          </a:bodyPr>
          <a:lstStyle/>
          <a:p>
            <a:r>
              <a:rPr lang="en-US" sz="2000" dirty="0">
                <a:latin typeface="Century Gothic" panose="020B0502020202020204" pitchFamily="34" charset="0"/>
              </a:rPr>
              <a:t>The other building having only brick structure with a doom and pillars on four side.</a:t>
            </a:r>
            <a:endParaRPr lang="en-IN" sz="2000" dirty="0">
              <a:latin typeface="Century Gothic" panose="020B0502020202020204" pitchFamily="34" charset="0"/>
            </a:endParaRPr>
          </a:p>
        </p:txBody>
      </p:sp>
      <p:pic>
        <p:nvPicPr>
          <p:cNvPr id="4098" name="Picture 2" descr="E:\DUTCH GOVERNOR MAKBARA\s.d. sir snaps\IMG_20210118_164736__01.jpg"/>
          <p:cNvPicPr>
            <a:picLocks noChangeAspect="1" noChangeArrowheads="1"/>
          </p:cNvPicPr>
          <p:nvPr/>
        </p:nvPicPr>
        <p:blipFill>
          <a:blip r:embed="rId2" cstate="print"/>
          <a:srcRect/>
          <a:stretch>
            <a:fillRect/>
          </a:stretch>
        </p:blipFill>
        <p:spPr bwMode="auto">
          <a:xfrm>
            <a:off x="944563" y="1472180"/>
            <a:ext cx="6332537" cy="7179652"/>
          </a:xfrm>
          <a:prstGeom prst="rect">
            <a:avLst/>
          </a:prstGeom>
          <a:noFill/>
        </p:spPr>
      </p:pic>
      <p:pic>
        <p:nvPicPr>
          <p:cNvPr id="4099" name="Picture 3" descr="E:\DUTCH GOVERNOR MAKBARA\s.d. sir snaps\IMG_20210118_164819.jpg"/>
          <p:cNvPicPr>
            <a:picLocks noChangeAspect="1" noChangeArrowheads="1"/>
          </p:cNvPicPr>
          <p:nvPr/>
        </p:nvPicPr>
        <p:blipFill>
          <a:blip r:embed="rId3" cstate="print"/>
          <a:srcRect/>
          <a:stretch>
            <a:fillRect/>
          </a:stretch>
        </p:blipFill>
        <p:spPr bwMode="auto">
          <a:xfrm rot="5400000">
            <a:off x="5783978" y="3501841"/>
            <a:ext cx="7127502" cy="3250141"/>
          </a:xfrm>
          <a:prstGeom prst="rect">
            <a:avLst/>
          </a:prstGeom>
          <a:noFill/>
        </p:spPr>
      </p:pic>
      <p:pic>
        <p:nvPicPr>
          <p:cNvPr id="4101" name="Picture 5" descr="E:\DUTCH GOVERNOR MAKBARA\s.d. sir snaps\IMG_20210118_165345.jpg"/>
          <p:cNvPicPr>
            <a:picLocks noChangeAspect="1" noChangeArrowheads="1"/>
          </p:cNvPicPr>
          <p:nvPr/>
        </p:nvPicPr>
        <p:blipFill>
          <a:blip r:embed="rId4" cstate="print"/>
          <a:srcRect l="15695" t="8986" r="49374"/>
          <a:stretch>
            <a:fillRect/>
          </a:stretch>
        </p:blipFill>
        <p:spPr bwMode="auto">
          <a:xfrm rot="5400000">
            <a:off x="11788052" y="1501054"/>
            <a:ext cx="4321758" cy="5134838"/>
          </a:xfrm>
          <a:prstGeom prst="rect">
            <a:avLst/>
          </a:prstGeom>
          <a:noFill/>
        </p:spPr>
      </p:pic>
    </p:spTree>
    <p:extLst>
      <p:ext uri="{BB962C8B-B14F-4D97-AF65-F5344CB8AC3E}">
        <p14:creationId xmlns:p14="http://schemas.microsoft.com/office/powerpoint/2010/main" val="3323704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93300"/>
            <a:ext cx="17068799" cy="584775"/>
          </a:xfrm>
          <a:prstGeom prst="rect">
            <a:avLst/>
          </a:prstGeom>
          <a:solidFill>
            <a:schemeClr val="tx2">
              <a:lumMod val="40000"/>
              <a:lumOff val="60000"/>
            </a:schemeClr>
          </a:solidFill>
        </p:spPr>
        <p:txBody>
          <a:bodyPr wrap="square" rtlCol="0">
            <a:spAutoFit/>
          </a:bodyPr>
          <a:lstStyle/>
          <a:p>
            <a:r>
              <a:rPr lang="en-IN" sz="3200" b="1" dirty="0">
                <a:latin typeface="Century Gothic" panose="020B0502020202020204" pitchFamily="34" charset="0"/>
              </a:rPr>
              <a:t>  Structural Assessment</a:t>
            </a:r>
          </a:p>
        </p:txBody>
      </p:sp>
      <p:pic>
        <p:nvPicPr>
          <p:cNvPr id="9219" name="Picture 3" descr="E:\DUTCH GOVERNOR MAKBARA\CHANDAN SNAPS\CHAPRA\IMG_1171.JPG"/>
          <p:cNvPicPr>
            <a:picLocks noChangeAspect="1" noChangeArrowheads="1"/>
          </p:cNvPicPr>
          <p:nvPr/>
        </p:nvPicPr>
        <p:blipFill>
          <a:blip r:embed="rId2" cstate="print"/>
          <a:srcRect/>
          <a:stretch>
            <a:fillRect/>
          </a:stretch>
        </p:blipFill>
        <p:spPr bwMode="auto">
          <a:xfrm>
            <a:off x="1334225" y="1326605"/>
            <a:ext cx="6054393" cy="4540795"/>
          </a:xfrm>
          <a:prstGeom prst="rect">
            <a:avLst/>
          </a:prstGeom>
          <a:noFill/>
        </p:spPr>
      </p:pic>
      <p:pic>
        <p:nvPicPr>
          <p:cNvPr id="9220" name="Picture 4" descr="E:\DUTCH GOVERNOR MAKBARA\CHANDAN SNAPS\CHAPRA\IMG_1173.JPG"/>
          <p:cNvPicPr>
            <a:picLocks noChangeAspect="1" noChangeArrowheads="1"/>
          </p:cNvPicPr>
          <p:nvPr/>
        </p:nvPicPr>
        <p:blipFill>
          <a:blip r:embed="rId3" cstate="print"/>
          <a:srcRect b="25182"/>
          <a:stretch>
            <a:fillRect/>
          </a:stretch>
        </p:blipFill>
        <p:spPr bwMode="auto">
          <a:xfrm>
            <a:off x="8000364" y="1335882"/>
            <a:ext cx="8052975" cy="4518818"/>
          </a:xfrm>
          <a:prstGeom prst="rect">
            <a:avLst/>
          </a:prstGeom>
          <a:noFill/>
        </p:spPr>
      </p:pic>
      <p:sp>
        <p:nvSpPr>
          <p:cNvPr id="6" name="TextBox 5"/>
          <p:cNvSpPr txBox="1"/>
          <p:nvPr/>
        </p:nvSpPr>
        <p:spPr>
          <a:xfrm>
            <a:off x="10315573" y="7188338"/>
            <a:ext cx="4147913" cy="400110"/>
          </a:xfrm>
          <a:prstGeom prst="rect">
            <a:avLst/>
          </a:prstGeom>
          <a:noFill/>
        </p:spPr>
        <p:txBody>
          <a:bodyPr wrap="square" rtlCol="0">
            <a:spAutoFit/>
          </a:bodyPr>
          <a:lstStyle/>
          <a:p>
            <a:r>
              <a:rPr lang="en-US" sz="2000" dirty="0">
                <a:latin typeface="Century Gothic" panose="020B0502020202020204" pitchFamily="34" charset="0"/>
              </a:rPr>
              <a:t>Decayed foundation and plinth</a:t>
            </a:r>
            <a:endParaRPr lang="en-IN" sz="2000" dirty="0">
              <a:latin typeface="Century Gothic" panose="020B0502020202020204" pitchFamily="34" charset="0"/>
            </a:endParaRPr>
          </a:p>
        </p:txBody>
      </p:sp>
      <p:pic>
        <p:nvPicPr>
          <p:cNvPr id="9221" name="Picture 5" descr="E:\DUTCH GOVERNOR MAKBARA\CHANDAN SNAPS\CHAPRA\IMG_1139.JPG"/>
          <p:cNvPicPr>
            <a:picLocks noChangeAspect="1" noChangeArrowheads="1"/>
          </p:cNvPicPr>
          <p:nvPr/>
        </p:nvPicPr>
        <p:blipFill>
          <a:blip r:embed="rId4" cstate="print"/>
          <a:srcRect l="51263" r="9618"/>
          <a:stretch>
            <a:fillRect/>
          </a:stretch>
        </p:blipFill>
        <p:spPr bwMode="auto">
          <a:xfrm rot="5400000">
            <a:off x="2792032" y="4722177"/>
            <a:ext cx="3136010" cy="6012435"/>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93300"/>
            <a:ext cx="17068799" cy="584775"/>
          </a:xfrm>
          <a:prstGeom prst="rect">
            <a:avLst/>
          </a:prstGeom>
          <a:solidFill>
            <a:schemeClr val="tx2">
              <a:lumMod val="40000"/>
              <a:lumOff val="60000"/>
            </a:schemeClr>
          </a:solidFill>
        </p:spPr>
        <p:txBody>
          <a:bodyPr wrap="square" rtlCol="0">
            <a:spAutoFit/>
          </a:bodyPr>
          <a:lstStyle/>
          <a:p>
            <a:r>
              <a:rPr lang="en-IN" sz="3200" b="1" dirty="0">
                <a:latin typeface="Century Gothic" panose="020B0502020202020204" pitchFamily="34" charset="0"/>
              </a:rPr>
              <a:t>  Status of Cracks</a:t>
            </a:r>
          </a:p>
        </p:txBody>
      </p:sp>
      <p:sp>
        <p:nvSpPr>
          <p:cNvPr id="9" name="TextBox 5"/>
          <p:cNvSpPr txBox="1">
            <a:spLocks noChangeArrowheads="1"/>
          </p:cNvSpPr>
          <p:nvPr/>
        </p:nvSpPr>
        <p:spPr bwMode="auto">
          <a:xfrm>
            <a:off x="1" y="9083359"/>
            <a:ext cx="17068799" cy="548483"/>
          </a:xfrm>
          <a:prstGeom prst="rect">
            <a:avLst/>
          </a:prstGeom>
          <a:solidFill>
            <a:schemeClr val="tx2"/>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sz="2964" b="1">
              <a:latin typeface="Calibri" panose="020F0502020204030204" pitchFamily="34" charset="0"/>
            </a:endParaRPr>
          </a:p>
        </p:txBody>
      </p:sp>
      <p:sp>
        <p:nvSpPr>
          <p:cNvPr id="10" name="TextBox 9"/>
          <p:cNvSpPr txBox="1"/>
          <p:nvPr/>
        </p:nvSpPr>
        <p:spPr>
          <a:xfrm>
            <a:off x="625516" y="7030399"/>
            <a:ext cx="6038174" cy="1200329"/>
          </a:xfrm>
          <a:prstGeom prst="rect">
            <a:avLst/>
          </a:prstGeom>
          <a:noFill/>
        </p:spPr>
        <p:txBody>
          <a:bodyPr wrap="square" rtlCol="0">
            <a:spAutoFit/>
          </a:bodyPr>
          <a:lstStyle/>
          <a:p>
            <a:pPr algn="ctr"/>
            <a:r>
              <a:rPr lang="en-US" sz="1800" dirty="0">
                <a:latin typeface="Century Gothic" panose="020B0502020202020204" pitchFamily="34" charset="0"/>
              </a:rPr>
              <a:t>The roof top façade of the building has been extensively damaged. It has found to be repaired time and again with cement work. Large cracks can be observed on the facade. </a:t>
            </a:r>
            <a:endParaRPr lang="en-IN" sz="1800" dirty="0">
              <a:latin typeface="Century Gothic" panose="020B0502020202020204" pitchFamily="34" charset="0"/>
            </a:endParaRPr>
          </a:p>
        </p:txBody>
      </p:sp>
      <p:pic>
        <p:nvPicPr>
          <p:cNvPr id="5122" name="Picture 2" descr="E:\DUTCH GOVERNOR MAKBARA\s.d. sir snaps\IMG_20210118_162320.jpg"/>
          <p:cNvPicPr>
            <a:picLocks noChangeAspect="1" noChangeArrowheads="1"/>
          </p:cNvPicPr>
          <p:nvPr/>
        </p:nvPicPr>
        <p:blipFill>
          <a:blip r:embed="rId2" cstate="print"/>
          <a:srcRect r="45883"/>
          <a:stretch>
            <a:fillRect/>
          </a:stretch>
        </p:blipFill>
        <p:spPr bwMode="auto">
          <a:xfrm>
            <a:off x="755650" y="1771649"/>
            <a:ext cx="5873750" cy="4949363"/>
          </a:xfrm>
          <a:prstGeom prst="rect">
            <a:avLst/>
          </a:prstGeom>
          <a:noFill/>
        </p:spPr>
      </p:pic>
      <p:pic>
        <p:nvPicPr>
          <p:cNvPr id="5123" name="Picture 3" descr="E:\DUTCH GOVERNOR MAKBARA\CHANDAN SNAPS\CHAPRA\IMG_1172.JPG"/>
          <p:cNvPicPr>
            <a:picLocks noChangeAspect="1" noChangeArrowheads="1"/>
          </p:cNvPicPr>
          <p:nvPr/>
        </p:nvPicPr>
        <p:blipFill>
          <a:blip r:embed="rId3" cstate="print"/>
          <a:srcRect l="3291" r="26306" b="21911"/>
          <a:stretch>
            <a:fillRect/>
          </a:stretch>
        </p:blipFill>
        <p:spPr bwMode="auto">
          <a:xfrm>
            <a:off x="7223760" y="1765061"/>
            <a:ext cx="4652010" cy="3869929"/>
          </a:xfrm>
          <a:prstGeom prst="rect">
            <a:avLst/>
          </a:prstGeom>
          <a:noFill/>
        </p:spPr>
      </p:pic>
      <p:sp>
        <p:nvSpPr>
          <p:cNvPr id="14" name="TextBox 13"/>
          <p:cNvSpPr txBox="1"/>
          <p:nvPr/>
        </p:nvSpPr>
        <p:spPr>
          <a:xfrm>
            <a:off x="7105640" y="5800732"/>
            <a:ext cx="4804420" cy="646331"/>
          </a:xfrm>
          <a:prstGeom prst="rect">
            <a:avLst/>
          </a:prstGeom>
          <a:noFill/>
        </p:spPr>
        <p:txBody>
          <a:bodyPr wrap="square" rtlCol="0">
            <a:spAutoFit/>
          </a:bodyPr>
          <a:lstStyle/>
          <a:p>
            <a:pPr algn="ctr"/>
            <a:r>
              <a:rPr lang="en-US" sz="1800" dirty="0">
                <a:latin typeface="Century Gothic" panose="020B0502020202020204" pitchFamily="34" charset="0"/>
              </a:rPr>
              <a:t>Large Cracks / damaged base of the building</a:t>
            </a:r>
            <a:endParaRPr lang="en-IN" sz="1800" dirty="0">
              <a:latin typeface="Century Gothic" panose="020B0502020202020204" pitchFamily="34" charset="0"/>
            </a:endParaRPr>
          </a:p>
        </p:txBody>
      </p:sp>
      <p:pic>
        <p:nvPicPr>
          <p:cNvPr id="5124" name="Picture 4" descr="E:\DUTCH GOVERNOR MAKBARA\CHANDAN SNAPS\CHAPRA\IMG_1131.JPG"/>
          <p:cNvPicPr>
            <a:picLocks noChangeAspect="1" noChangeArrowheads="1"/>
          </p:cNvPicPr>
          <p:nvPr/>
        </p:nvPicPr>
        <p:blipFill>
          <a:blip r:embed="rId4" cstate="print"/>
          <a:srcRect/>
          <a:stretch>
            <a:fillRect/>
          </a:stretch>
        </p:blipFill>
        <p:spPr bwMode="auto">
          <a:xfrm rot="5400000">
            <a:off x="11560297" y="2416138"/>
            <a:ext cx="5235575" cy="3926681"/>
          </a:xfrm>
          <a:prstGeom prst="rect">
            <a:avLst/>
          </a:prstGeom>
          <a:noFill/>
        </p:spPr>
      </p:pic>
      <p:sp>
        <p:nvSpPr>
          <p:cNvPr id="16" name="Oval 15"/>
          <p:cNvSpPr/>
          <p:nvPr/>
        </p:nvSpPr>
        <p:spPr>
          <a:xfrm>
            <a:off x="14997158" y="3530600"/>
            <a:ext cx="690552" cy="69055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1842740" y="7185032"/>
            <a:ext cx="4804420" cy="369332"/>
          </a:xfrm>
          <a:prstGeom prst="rect">
            <a:avLst/>
          </a:prstGeom>
          <a:noFill/>
        </p:spPr>
        <p:txBody>
          <a:bodyPr wrap="square" rtlCol="0">
            <a:spAutoFit/>
          </a:bodyPr>
          <a:lstStyle/>
          <a:p>
            <a:pPr algn="ctr"/>
            <a:r>
              <a:rPr lang="en-US" sz="1800" dirty="0">
                <a:latin typeface="Century Gothic" panose="020B0502020202020204" pitchFamily="34" charset="0"/>
              </a:rPr>
              <a:t>Cracks found on the Pillar of the building</a:t>
            </a:r>
            <a:endParaRPr lang="en-IN" sz="1800" dirty="0">
              <a:latin typeface="Century Gothic" panose="020B0502020202020204" pitchFamily="34" charset="0"/>
            </a:endParaRPr>
          </a:p>
        </p:txBody>
      </p:sp>
    </p:spTree>
    <p:extLst>
      <p:ext uri="{BB962C8B-B14F-4D97-AF65-F5344CB8AC3E}">
        <p14:creationId xmlns:p14="http://schemas.microsoft.com/office/powerpoint/2010/main" val="3922617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93300"/>
            <a:ext cx="17068799" cy="584775"/>
          </a:xfrm>
          <a:prstGeom prst="rect">
            <a:avLst/>
          </a:prstGeom>
          <a:solidFill>
            <a:schemeClr val="tx2">
              <a:lumMod val="40000"/>
              <a:lumOff val="60000"/>
            </a:schemeClr>
          </a:solidFill>
        </p:spPr>
        <p:txBody>
          <a:bodyPr wrap="square" rtlCol="0">
            <a:spAutoFit/>
          </a:bodyPr>
          <a:lstStyle/>
          <a:p>
            <a:r>
              <a:rPr lang="en-IN" sz="3200" b="1" dirty="0">
                <a:latin typeface="Century Gothic" panose="020B0502020202020204" pitchFamily="34" charset="0"/>
              </a:rPr>
              <a:t>  Defect Mapping (External) </a:t>
            </a:r>
          </a:p>
        </p:txBody>
      </p:sp>
      <p:sp>
        <p:nvSpPr>
          <p:cNvPr id="3" name="TextBox 5"/>
          <p:cNvSpPr txBox="1">
            <a:spLocks noChangeArrowheads="1"/>
          </p:cNvSpPr>
          <p:nvPr/>
        </p:nvSpPr>
        <p:spPr bwMode="auto">
          <a:xfrm>
            <a:off x="1" y="9083359"/>
            <a:ext cx="17068799" cy="548483"/>
          </a:xfrm>
          <a:prstGeom prst="rect">
            <a:avLst/>
          </a:prstGeom>
          <a:solidFill>
            <a:schemeClr val="tx2"/>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sz="2964" b="1">
              <a:latin typeface="Calibri" panose="020F0502020204030204" pitchFamily="34" charset="0"/>
            </a:endParaRPr>
          </a:p>
        </p:txBody>
      </p:sp>
      <p:sp>
        <p:nvSpPr>
          <p:cNvPr id="12" name="TextBox 11"/>
          <p:cNvSpPr txBox="1"/>
          <p:nvPr/>
        </p:nvSpPr>
        <p:spPr>
          <a:xfrm>
            <a:off x="6367365" y="7354457"/>
            <a:ext cx="10164407" cy="646331"/>
          </a:xfrm>
          <a:prstGeom prst="rect">
            <a:avLst/>
          </a:prstGeom>
          <a:noFill/>
        </p:spPr>
        <p:txBody>
          <a:bodyPr wrap="square" rtlCol="0">
            <a:spAutoFit/>
          </a:bodyPr>
          <a:lstStyle/>
          <a:p>
            <a:r>
              <a:rPr lang="en-US" sz="1800" dirty="0">
                <a:latin typeface="Century Gothic" panose="020B0502020202020204" pitchFamily="34" charset="0"/>
              </a:rPr>
              <a:t>At most of the places the lime </a:t>
            </a:r>
            <a:r>
              <a:rPr lang="en-US" sz="1800" dirty="0" err="1">
                <a:latin typeface="Century Gothic" panose="020B0502020202020204" pitchFamily="34" charset="0"/>
              </a:rPr>
              <a:t>surkhi</a:t>
            </a:r>
            <a:r>
              <a:rPr lang="en-US" sz="1800" dirty="0">
                <a:latin typeface="Century Gothic" panose="020B0502020202020204" pitchFamily="34" charset="0"/>
              </a:rPr>
              <a:t> plaster has become loose. Decay of lime </a:t>
            </a:r>
            <a:r>
              <a:rPr lang="en-US" sz="1800" dirty="0" err="1">
                <a:latin typeface="Century Gothic" panose="020B0502020202020204" pitchFamily="34" charset="0"/>
              </a:rPr>
              <a:t>surkhi</a:t>
            </a:r>
            <a:r>
              <a:rPr lang="en-US" sz="1800" dirty="0">
                <a:latin typeface="Century Gothic" panose="020B0502020202020204" pitchFamily="34" charset="0"/>
              </a:rPr>
              <a:t> was observed in many places. At some places it was plastered using cement. </a:t>
            </a:r>
            <a:endParaRPr lang="en-IN" sz="1800" dirty="0">
              <a:latin typeface="Century Gothic" panose="020B0502020202020204" pitchFamily="34" charset="0"/>
            </a:endParaRPr>
          </a:p>
        </p:txBody>
      </p:sp>
      <p:pic>
        <p:nvPicPr>
          <p:cNvPr id="6148" name="Picture 4" descr="E:\DUTCH GOVERNOR MAKBARA\s.d. sir snaps\IMG_20210118_160750.jpg"/>
          <p:cNvPicPr>
            <a:picLocks noChangeAspect="1" noChangeArrowheads="1"/>
          </p:cNvPicPr>
          <p:nvPr/>
        </p:nvPicPr>
        <p:blipFill>
          <a:blip r:embed="rId2" cstate="print"/>
          <a:srcRect l="73366" t="29322" r="6842" b="31256"/>
          <a:stretch>
            <a:fillRect/>
          </a:stretch>
        </p:blipFill>
        <p:spPr bwMode="auto">
          <a:xfrm rot="5400000">
            <a:off x="1649530" y="893644"/>
            <a:ext cx="3671661" cy="5484824"/>
          </a:xfrm>
          <a:prstGeom prst="rect">
            <a:avLst/>
          </a:prstGeom>
          <a:noFill/>
        </p:spPr>
      </p:pic>
      <p:pic>
        <p:nvPicPr>
          <p:cNvPr id="6150" name="Picture 6" descr="E:\DUTCH GOVERNOR MAKBARA\s.d. sir snaps\IMG_20210118_162044.jpg"/>
          <p:cNvPicPr>
            <a:picLocks noChangeAspect="1" noChangeArrowheads="1"/>
          </p:cNvPicPr>
          <p:nvPr/>
        </p:nvPicPr>
        <p:blipFill>
          <a:blip r:embed="rId3" cstate="print"/>
          <a:srcRect l="10389" t="30977" r="60525"/>
          <a:stretch>
            <a:fillRect/>
          </a:stretch>
        </p:blipFill>
        <p:spPr bwMode="auto">
          <a:xfrm>
            <a:off x="6503670" y="1828800"/>
            <a:ext cx="4549140" cy="4922570"/>
          </a:xfrm>
          <a:prstGeom prst="rect">
            <a:avLst/>
          </a:prstGeom>
          <a:noFill/>
        </p:spPr>
      </p:pic>
      <p:sp>
        <p:nvSpPr>
          <p:cNvPr id="18" name="Oval 17"/>
          <p:cNvSpPr/>
          <p:nvPr/>
        </p:nvSpPr>
        <p:spPr>
          <a:xfrm>
            <a:off x="8310631" y="5545807"/>
            <a:ext cx="1028768" cy="10389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Oval 19"/>
          <p:cNvSpPr/>
          <p:nvPr/>
        </p:nvSpPr>
        <p:spPr>
          <a:xfrm>
            <a:off x="4118542" y="3465003"/>
            <a:ext cx="1028768" cy="10389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151" name="Picture 7" descr="E:\DUTCH GOVERNOR MAKBARA\s.d. sir snaps\IMG_20210118_162316.jpg"/>
          <p:cNvPicPr>
            <a:picLocks noChangeAspect="1" noChangeArrowheads="1"/>
          </p:cNvPicPr>
          <p:nvPr/>
        </p:nvPicPr>
        <p:blipFill>
          <a:blip r:embed="rId4" cstate="print"/>
          <a:srcRect l="74182" r="2298" b="42301"/>
          <a:stretch>
            <a:fillRect/>
          </a:stretch>
        </p:blipFill>
        <p:spPr bwMode="auto">
          <a:xfrm>
            <a:off x="11636801" y="1817077"/>
            <a:ext cx="4399490" cy="4921525"/>
          </a:xfrm>
          <a:prstGeom prst="rect">
            <a:avLst/>
          </a:prstGeom>
          <a:noFill/>
        </p:spPr>
      </p:pic>
      <p:sp>
        <p:nvSpPr>
          <p:cNvPr id="22" name="Oval 21"/>
          <p:cNvSpPr/>
          <p:nvPr/>
        </p:nvSpPr>
        <p:spPr>
          <a:xfrm>
            <a:off x="13270162" y="3769803"/>
            <a:ext cx="1028768" cy="10389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152" name="Picture 8" descr="E:\DUTCH GOVERNOR MAKBARA\s.d. sir snaps\IMG_20210118_162528.jpg"/>
          <p:cNvPicPr>
            <a:picLocks noChangeAspect="1" noChangeArrowheads="1"/>
          </p:cNvPicPr>
          <p:nvPr/>
        </p:nvPicPr>
        <p:blipFill>
          <a:blip r:embed="rId5" cstate="print"/>
          <a:srcRect l="48329" t="36859" r="33538" b="27362"/>
          <a:stretch>
            <a:fillRect/>
          </a:stretch>
        </p:blipFill>
        <p:spPr bwMode="auto">
          <a:xfrm rot="5400000">
            <a:off x="1571897" y="4852128"/>
            <a:ext cx="3309257" cy="4897121"/>
          </a:xfrm>
          <a:prstGeom prst="rect">
            <a:avLst/>
          </a:prstGeom>
          <a:noFill/>
        </p:spPr>
      </p:pic>
      <p:sp>
        <p:nvSpPr>
          <p:cNvPr id="25" name="Oval 24"/>
          <p:cNvSpPr/>
          <p:nvPr/>
        </p:nvSpPr>
        <p:spPr>
          <a:xfrm>
            <a:off x="2069488" y="6213464"/>
            <a:ext cx="1028768" cy="10389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528662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93300"/>
            <a:ext cx="17068799" cy="584775"/>
          </a:xfrm>
          <a:prstGeom prst="rect">
            <a:avLst/>
          </a:prstGeom>
          <a:solidFill>
            <a:schemeClr val="tx2">
              <a:lumMod val="40000"/>
              <a:lumOff val="60000"/>
            </a:schemeClr>
          </a:solidFill>
        </p:spPr>
        <p:txBody>
          <a:bodyPr wrap="square" rtlCol="0">
            <a:spAutoFit/>
          </a:bodyPr>
          <a:lstStyle/>
          <a:p>
            <a:r>
              <a:rPr lang="en-IN" sz="3200" b="1" dirty="0">
                <a:latin typeface="Century Gothic" panose="020B0502020202020204" pitchFamily="34" charset="0"/>
              </a:rPr>
              <a:t>  Defect Mapping (External) </a:t>
            </a:r>
          </a:p>
        </p:txBody>
      </p:sp>
      <p:sp>
        <p:nvSpPr>
          <p:cNvPr id="3" name="TextBox 5"/>
          <p:cNvSpPr txBox="1">
            <a:spLocks noChangeArrowheads="1"/>
          </p:cNvSpPr>
          <p:nvPr/>
        </p:nvSpPr>
        <p:spPr bwMode="auto">
          <a:xfrm>
            <a:off x="1" y="9083359"/>
            <a:ext cx="17068799" cy="548483"/>
          </a:xfrm>
          <a:prstGeom prst="rect">
            <a:avLst/>
          </a:prstGeom>
          <a:solidFill>
            <a:schemeClr val="tx2"/>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sz="2964" b="1">
              <a:latin typeface="Calibri" panose="020F0502020204030204" pitchFamily="34" charset="0"/>
            </a:endParaRPr>
          </a:p>
        </p:txBody>
      </p:sp>
      <p:pic>
        <p:nvPicPr>
          <p:cNvPr id="7170" name="Picture 2" descr="E:\DUTCH GOVERNOR MAKBARA\s.d. sir snaps\IMG_20210118_164736__01.jpg"/>
          <p:cNvPicPr>
            <a:picLocks noChangeAspect="1" noChangeArrowheads="1"/>
          </p:cNvPicPr>
          <p:nvPr/>
        </p:nvPicPr>
        <p:blipFill>
          <a:blip r:embed="rId2" cstate="print"/>
          <a:srcRect t="17191" b="2877"/>
          <a:stretch>
            <a:fillRect/>
          </a:stretch>
        </p:blipFill>
        <p:spPr bwMode="auto">
          <a:xfrm>
            <a:off x="1174750" y="1662113"/>
            <a:ext cx="7791450" cy="7061001"/>
          </a:xfrm>
          <a:prstGeom prst="rect">
            <a:avLst/>
          </a:prstGeom>
          <a:noFill/>
        </p:spPr>
      </p:pic>
      <p:sp>
        <p:nvSpPr>
          <p:cNvPr id="5" name="Oval 4"/>
          <p:cNvSpPr/>
          <p:nvPr/>
        </p:nvSpPr>
        <p:spPr>
          <a:xfrm>
            <a:off x="1960631" y="7082507"/>
            <a:ext cx="1028768" cy="10389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Oval 5"/>
          <p:cNvSpPr/>
          <p:nvPr/>
        </p:nvSpPr>
        <p:spPr>
          <a:xfrm>
            <a:off x="7129531" y="3983707"/>
            <a:ext cx="1028768" cy="10389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9504265" y="4547757"/>
            <a:ext cx="6764435" cy="923330"/>
          </a:xfrm>
          <a:prstGeom prst="rect">
            <a:avLst/>
          </a:prstGeom>
          <a:noFill/>
        </p:spPr>
        <p:txBody>
          <a:bodyPr wrap="square" rtlCol="0">
            <a:spAutoFit/>
          </a:bodyPr>
          <a:lstStyle/>
          <a:p>
            <a:r>
              <a:rPr lang="en-US" sz="1800" dirty="0">
                <a:latin typeface="Century Gothic" panose="020B0502020202020204" pitchFamily="34" charset="0"/>
              </a:rPr>
              <a:t>On another side of the building the lime </a:t>
            </a:r>
            <a:r>
              <a:rPr lang="en-US" sz="1800" dirty="0" err="1">
                <a:latin typeface="Century Gothic" panose="020B0502020202020204" pitchFamily="34" charset="0"/>
              </a:rPr>
              <a:t>surkhi</a:t>
            </a:r>
            <a:r>
              <a:rPr lang="en-US" sz="1800" dirty="0">
                <a:latin typeface="Century Gothic" panose="020B0502020202020204" pitchFamily="34" charset="0"/>
              </a:rPr>
              <a:t> plaster has vanished from the building. </a:t>
            </a:r>
          </a:p>
          <a:p>
            <a:r>
              <a:rPr lang="en-US" sz="1800" dirty="0">
                <a:latin typeface="Century Gothic" panose="020B0502020202020204" pitchFamily="34" charset="0"/>
              </a:rPr>
              <a:t>The pillars has damaged and need to be conserved.</a:t>
            </a:r>
            <a:endParaRPr lang="en-IN" sz="1800" dirty="0">
              <a:latin typeface="Century Gothic" panose="020B0502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93300"/>
            <a:ext cx="17068799" cy="584775"/>
          </a:xfrm>
          <a:prstGeom prst="rect">
            <a:avLst/>
          </a:prstGeom>
          <a:solidFill>
            <a:schemeClr val="tx2">
              <a:lumMod val="40000"/>
              <a:lumOff val="60000"/>
            </a:schemeClr>
          </a:solidFill>
        </p:spPr>
        <p:txBody>
          <a:bodyPr wrap="square" rtlCol="0">
            <a:spAutoFit/>
          </a:bodyPr>
          <a:lstStyle/>
          <a:p>
            <a:r>
              <a:rPr lang="en-IN" sz="3200" b="1" dirty="0">
                <a:latin typeface="Century Gothic" panose="020B0502020202020204" pitchFamily="34" charset="0"/>
              </a:rPr>
              <a:t>   Defect Mapping (External) </a:t>
            </a:r>
          </a:p>
        </p:txBody>
      </p:sp>
      <p:sp>
        <p:nvSpPr>
          <p:cNvPr id="3" name="TextBox 5"/>
          <p:cNvSpPr txBox="1">
            <a:spLocks noChangeArrowheads="1"/>
          </p:cNvSpPr>
          <p:nvPr/>
        </p:nvSpPr>
        <p:spPr bwMode="auto">
          <a:xfrm>
            <a:off x="1" y="9083359"/>
            <a:ext cx="17068799" cy="548483"/>
          </a:xfrm>
          <a:prstGeom prst="rect">
            <a:avLst/>
          </a:prstGeom>
          <a:solidFill>
            <a:schemeClr val="tx2"/>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sz="2964" b="1">
              <a:latin typeface="Calibri" panose="020F0502020204030204" pitchFamily="34" charset="0"/>
            </a:endParaRPr>
          </a:p>
        </p:txBody>
      </p:sp>
      <p:sp>
        <p:nvSpPr>
          <p:cNvPr id="11" name="TextBox 10"/>
          <p:cNvSpPr txBox="1"/>
          <p:nvPr/>
        </p:nvSpPr>
        <p:spPr>
          <a:xfrm>
            <a:off x="1200279" y="8265986"/>
            <a:ext cx="14668240" cy="707886"/>
          </a:xfrm>
          <a:prstGeom prst="rect">
            <a:avLst/>
          </a:prstGeom>
          <a:noFill/>
        </p:spPr>
        <p:txBody>
          <a:bodyPr wrap="square" rtlCol="0">
            <a:spAutoFit/>
          </a:bodyPr>
          <a:lstStyle/>
          <a:p>
            <a:pPr algn="ctr"/>
            <a:r>
              <a:rPr lang="en-IN" sz="2000" dirty="0">
                <a:latin typeface="Century Gothic" panose="020B0502020202020204" pitchFamily="34" charset="0"/>
              </a:rPr>
              <a:t>Vegetation Growth can be observed on top façade &amp; pillars of the building which needs to be taken care of immediately. </a:t>
            </a:r>
          </a:p>
        </p:txBody>
      </p:sp>
      <p:pic>
        <p:nvPicPr>
          <p:cNvPr id="8194" name="Picture 2" descr="E:\DUTCH GOVERNOR MAKBARA\s.d. sir snaps\IMG_20210118_165611.jpg"/>
          <p:cNvPicPr>
            <a:picLocks noChangeAspect="1" noChangeArrowheads="1"/>
          </p:cNvPicPr>
          <p:nvPr/>
        </p:nvPicPr>
        <p:blipFill>
          <a:blip r:embed="rId2" cstate="print"/>
          <a:srcRect l="9857" r="2609"/>
          <a:stretch>
            <a:fillRect/>
          </a:stretch>
        </p:blipFill>
        <p:spPr bwMode="auto">
          <a:xfrm rot="5400000">
            <a:off x="-869777" y="2879142"/>
            <a:ext cx="6593720" cy="3680233"/>
          </a:xfrm>
          <a:prstGeom prst="rect">
            <a:avLst/>
          </a:prstGeom>
          <a:noFill/>
        </p:spPr>
      </p:pic>
      <p:pic>
        <p:nvPicPr>
          <p:cNvPr id="8195" name="Picture 3" descr="E:\DUTCH GOVERNOR MAKBARA\s.d. sir snaps\IMG_20210118_162326.jpg"/>
          <p:cNvPicPr>
            <a:picLocks noChangeAspect="1" noChangeArrowheads="1"/>
          </p:cNvPicPr>
          <p:nvPr/>
        </p:nvPicPr>
        <p:blipFill>
          <a:blip r:embed="rId3" cstate="print"/>
          <a:srcRect l="15160" r="35130"/>
          <a:stretch>
            <a:fillRect/>
          </a:stretch>
        </p:blipFill>
        <p:spPr bwMode="auto">
          <a:xfrm>
            <a:off x="8897257" y="1435100"/>
            <a:ext cx="7184572" cy="6590508"/>
          </a:xfrm>
          <a:prstGeom prst="rect">
            <a:avLst/>
          </a:prstGeom>
          <a:noFill/>
        </p:spPr>
      </p:pic>
      <p:pic>
        <p:nvPicPr>
          <p:cNvPr id="8196" name="Picture 4" descr="E:\DUTCH GOVERNOR MAKBARA\CHANDAN SNAPS\CHAPRA\IMG_1164.JPG"/>
          <p:cNvPicPr>
            <a:picLocks noChangeAspect="1" noChangeArrowheads="1"/>
          </p:cNvPicPr>
          <p:nvPr/>
        </p:nvPicPr>
        <p:blipFill>
          <a:blip r:embed="rId4" cstate="print"/>
          <a:srcRect r="51582"/>
          <a:stretch>
            <a:fillRect/>
          </a:stretch>
        </p:blipFill>
        <p:spPr bwMode="auto">
          <a:xfrm>
            <a:off x="4463415" y="1409968"/>
            <a:ext cx="4276725" cy="662474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2090</TotalTime>
  <Words>262</Words>
  <Application>Microsoft Office PowerPoint</Application>
  <PresentationFormat>Custom</PresentationFormat>
  <Paragraphs>23</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Sushila Murmu</dc:creator>
  <cp:lastModifiedBy>lenovo</cp:lastModifiedBy>
  <cp:revision>331</cp:revision>
  <dcterms:created xsi:type="dcterms:W3CDTF">2019-10-10T05:08:54Z</dcterms:created>
  <dcterms:modified xsi:type="dcterms:W3CDTF">2026-03-31T11:11:47Z</dcterms:modified>
</cp:coreProperties>
</file>